
<file path=[Content_Types].xml><?xml version="1.0" encoding="utf-8"?>
<Types xmlns="http://schemas.openxmlformats.org/package/2006/content-types">
  <Override PartName="/ppt/slides/slide5.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38" d="100"/>
          <a:sy n="38" d="100"/>
        </p:scale>
        <p:origin x="-480" y="-108"/>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E3EAE176-23FB-4F12-A141-05683F6CF299}" type="datetimeFigureOut">
              <a:rPr lang="en-US" smtClean="0"/>
              <a:pPr/>
              <a:t>6/21/2021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71E21FF-7E7F-4ABB-A98C-43F4C4AEFD0F}"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3EAE176-23FB-4F12-A141-05683F6CF299}" type="datetimeFigureOut">
              <a:rPr lang="en-US" smtClean="0"/>
              <a:pPr/>
              <a:t>6/21/2021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71E21FF-7E7F-4ABB-A98C-43F4C4AEFD0F}"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3EAE176-23FB-4F12-A141-05683F6CF299}" type="datetimeFigureOut">
              <a:rPr lang="en-US" smtClean="0"/>
              <a:pPr/>
              <a:t>6/21/2021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71E21FF-7E7F-4ABB-A98C-43F4C4AEFD0F}"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3EAE176-23FB-4F12-A141-05683F6CF299}" type="datetimeFigureOut">
              <a:rPr lang="en-US" smtClean="0"/>
              <a:pPr/>
              <a:t>6/21/2021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71E21FF-7E7F-4ABB-A98C-43F4C4AEFD0F}"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3EAE176-23FB-4F12-A141-05683F6CF299}" type="datetimeFigureOut">
              <a:rPr lang="en-US" smtClean="0"/>
              <a:pPr/>
              <a:t>6/21/2021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71E21FF-7E7F-4ABB-A98C-43F4C4AEFD0F}"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E3EAE176-23FB-4F12-A141-05683F6CF299}" type="datetimeFigureOut">
              <a:rPr lang="en-US" smtClean="0"/>
              <a:pPr/>
              <a:t>6/21/2021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71E21FF-7E7F-4ABB-A98C-43F4C4AEFD0F}"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E3EAE176-23FB-4F12-A141-05683F6CF299}" type="datetimeFigureOut">
              <a:rPr lang="en-US" smtClean="0"/>
              <a:pPr/>
              <a:t>6/21/2021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71E21FF-7E7F-4ABB-A98C-43F4C4AEFD0F}"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E3EAE176-23FB-4F12-A141-05683F6CF299}" type="datetimeFigureOut">
              <a:rPr lang="en-US" smtClean="0"/>
              <a:pPr/>
              <a:t>6/21/2021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71E21FF-7E7F-4ABB-A98C-43F4C4AEFD0F}"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3EAE176-23FB-4F12-A141-05683F6CF299}" type="datetimeFigureOut">
              <a:rPr lang="en-US" smtClean="0"/>
              <a:pPr/>
              <a:t>6/21/2021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71E21FF-7E7F-4ABB-A98C-43F4C4AEFD0F}"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3EAE176-23FB-4F12-A141-05683F6CF299}" type="datetimeFigureOut">
              <a:rPr lang="en-US" smtClean="0"/>
              <a:pPr/>
              <a:t>6/21/2021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71E21FF-7E7F-4ABB-A98C-43F4C4AEFD0F}"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3EAE176-23FB-4F12-A141-05683F6CF299}" type="datetimeFigureOut">
              <a:rPr lang="en-US" smtClean="0"/>
              <a:pPr/>
              <a:t>6/21/2021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71E21FF-7E7F-4ABB-A98C-43F4C4AEFD0F}"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3EAE176-23FB-4F12-A141-05683F6CF299}" type="datetimeFigureOut">
              <a:rPr lang="en-US" smtClean="0"/>
              <a:pPr/>
              <a:t>6/21/2021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71E21FF-7E7F-4ABB-A98C-43F4C4AEFD0F}"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r>
              <a:rPr lang="en-US" sz="3200" dirty="0" smtClean="0">
                <a:latin typeface="Times New Roman" pitchFamily="18" charset="0"/>
                <a:cs typeface="Times New Roman" pitchFamily="18" charset="0"/>
              </a:rPr>
              <a:t>Analyzing Important Situational Factors</a:t>
            </a:r>
            <a:endParaRPr lang="en-US" sz="3200" dirty="0">
              <a:latin typeface="Times New Roman" pitchFamily="18" charset="0"/>
              <a:cs typeface="Times New Roman" pitchFamily="18" charset="0"/>
            </a:endParaRPr>
          </a:p>
        </p:txBody>
      </p:sp>
      <p:sp>
        <p:nvSpPr>
          <p:cNvPr id="5" name="Content Placeholder 4"/>
          <p:cNvSpPr>
            <a:spLocks noGrp="1"/>
          </p:cNvSpPr>
          <p:nvPr>
            <p:ph idx="1"/>
          </p:nvPr>
        </p:nvSpPr>
        <p:spPr/>
        <p:txBody>
          <a:bodyPr>
            <a:normAutofit fontScale="85000" lnSpcReduction="20000"/>
          </a:bodyPr>
          <a:lstStyle/>
          <a:p>
            <a:r>
              <a:rPr lang="en-US" dirty="0" smtClean="0"/>
              <a:t>Situational factors are those components such as the learners, the instructor, instructional materials, delivery system, and learning and performance environments which interact together to bring the desired learning outcome. </a:t>
            </a:r>
          </a:p>
          <a:p>
            <a:r>
              <a:rPr lang="en-US" dirty="0" smtClean="0"/>
              <a:t>Identifying important situational factors is the first step in designing a course for learners. </a:t>
            </a:r>
          </a:p>
          <a:p>
            <a:r>
              <a:rPr lang="en-US" dirty="0" smtClean="0"/>
              <a:t>Analyzing important situational factors can be done by using some guideline questions that have been provided by different authors. </a:t>
            </a:r>
          </a:p>
          <a:p>
            <a:r>
              <a:rPr lang="en-US" dirty="0" smtClean="0"/>
              <a:t>These guideline questions  are based on different contexts. </a:t>
            </a:r>
          </a:p>
          <a:p>
            <a:pPr>
              <a:buNone/>
            </a:pPr>
            <a:endParaRPr lang="en-US" dirty="0" smtClean="0"/>
          </a:p>
          <a:p>
            <a:endParaRPr lang="en-US" dirty="0" smtClean="0"/>
          </a:p>
          <a:p>
            <a:pPr>
              <a:buNone/>
            </a:pP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latin typeface="Times New Roman" pitchFamily="18" charset="0"/>
                <a:cs typeface="Times New Roman" pitchFamily="18" charset="0"/>
              </a:rPr>
              <a:t>Analyzing Important Situational Factors</a:t>
            </a:r>
            <a:endParaRPr lang="en-US" dirty="0"/>
          </a:p>
        </p:txBody>
      </p:sp>
      <p:sp>
        <p:nvSpPr>
          <p:cNvPr id="3" name="Content Placeholder 2"/>
          <p:cNvSpPr>
            <a:spLocks noGrp="1"/>
          </p:cNvSpPr>
          <p:nvPr>
            <p:ph idx="1"/>
          </p:nvPr>
        </p:nvSpPr>
        <p:spPr/>
        <p:txBody>
          <a:bodyPr>
            <a:normAutofit fontScale="85000" lnSpcReduction="20000"/>
          </a:bodyPr>
          <a:lstStyle/>
          <a:p>
            <a:r>
              <a:rPr lang="en-US" dirty="0" smtClean="0"/>
              <a:t>Guideline questions based on specific context of the teaching and learning situation include how many students are enrolled in the course?, is the course graduate level, upper division or lower division?, how will the course  be delivered ?, and what physical elements of learning environment will affect the course?</a:t>
            </a:r>
          </a:p>
          <a:p>
            <a:r>
              <a:rPr lang="en-US" dirty="0" smtClean="0"/>
              <a:t>Some of the guideline questions based on general context include what learning expectations are placed on this course by the society, the university or department, and the profession? and what curricular goals or outcomes of the institution or department will affect this course or program? </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latin typeface="Times New Roman" pitchFamily="18" charset="0"/>
                <a:cs typeface="Times New Roman" pitchFamily="18" charset="0"/>
              </a:rPr>
              <a:t>Analyzing Important Situational Factors</a:t>
            </a:r>
            <a:endParaRPr lang="en-US" dirty="0"/>
          </a:p>
        </p:txBody>
      </p:sp>
      <p:sp>
        <p:nvSpPr>
          <p:cNvPr id="3" name="Content Placeholder 2"/>
          <p:cNvSpPr>
            <a:spLocks noGrp="1"/>
          </p:cNvSpPr>
          <p:nvPr>
            <p:ph idx="1"/>
          </p:nvPr>
        </p:nvSpPr>
        <p:spPr/>
        <p:txBody>
          <a:bodyPr>
            <a:normAutofit fontScale="85000" lnSpcReduction="10000"/>
          </a:bodyPr>
          <a:lstStyle/>
          <a:p>
            <a:r>
              <a:rPr lang="en-US" dirty="0" smtClean="0"/>
              <a:t>Guideline questions based on the nature of the subject or course include is the subject majorly theoretical, practical, or a combination?, is the subject essentially convergent or divergent, and are there significant changes occurring during the study?</a:t>
            </a:r>
          </a:p>
          <a:p>
            <a:r>
              <a:rPr lang="en-US" dirty="0" smtClean="0"/>
              <a:t>Some examples of questions based on characteristics of the learners include what is the life situation of the learners?, what initial experiences, feelings and knowledge do the learners have regarding the subject?, and what are their learning expectations, goals, and  desired learning styles? </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latin typeface="Times New Roman" pitchFamily="18" charset="0"/>
                <a:cs typeface="Times New Roman" pitchFamily="18" charset="0"/>
              </a:rPr>
              <a:t>Analyzing Important Situational Factors</a:t>
            </a:r>
            <a:endParaRPr lang="en-US" dirty="0"/>
          </a:p>
        </p:txBody>
      </p:sp>
      <p:sp>
        <p:nvSpPr>
          <p:cNvPr id="3" name="Content Placeholder 2"/>
          <p:cNvSpPr>
            <a:spLocks noGrp="1"/>
          </p:cNvSpPr>
          <p:nvPr>
            <p:ph idx="1"/>
          </p:nvPr>
        </p:nvSpPr>
        <p:spPr/>
        <p:txBody>
          <a:bodyPr>
            <a:normAutofit fontScale="85000" lnSpcReduction="10000"/>
          </a:bodyPr>
          <a:lstStyle/>
          <a:p>
            <a:r>
              <a:rPr lang="en-US" dirty="0" smtClean="0"/>
              <a:t>Guideline questions based on characteristics of the instructor include what is the competence level of the instructor in the course?, what are the instructor’s prior experiences, skills, and knowledge on the course?, what are the strengths and weaknesses of the instructor?, and how much time does the instructor require to develop the course? </a:t>
            </a:r>
          </a:p>
          <a:p>
            <a:r>
              <a:rPr lang="en-US" dirty="0" smtClean="0"/>
              <a:t>Questions based on any special pedagogical challenges include are there any special situations in the course that will change the learners and the instructor in their effort to have important learning experiences?</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References </a:t>
            </a:r>
            <a:endParaRPr lang="en-US" dirty="0"/>
          </a:p>
        </p:txBody>
      </p:sp>
      <p:sp>
        <p:nvSpPr>
          <p:cNvPr id="3" name="Content Placeholder 2"/>
          <p:cNvSpPr>
            <a:spLocks noGrp="1"/>
          </p:cNvSpPr>
          <p:nvPr>
            <p:ph idx="1"/>
          </p:nvPr>
        </p:nvSpPr>
        <p:spPr/>
        <p:txBody>
          <a:bodyPr>
            <a:normAutofit fontScale="92500" lnSpcReduction="10000"/>
          </a:bodyPr>
          <a:lstStyle/>
          <a:p>
            <a:r>
              <a:rPr lang="en-US" dirty="0" err="1" smtClean="0"/>
              <a:t>Banchoff</a:t>
            </a:r>
            <a:r>
              <a:rPr lang="en-US" dirty="0" smtClean="0"/>
              <a:t>, E. R. (1997). </a:t>
            </a:r>
            <a:r>
              <a:rPr lang="en-US" i="1" dirty="0" smtClean="0"/>
              <a:t>The effects of instructional design activities, situational factors, and designer profiles on project success</a:t>
            </a:r>
            <a:r>
              <a:rPr lang="en-US" dirty="0" smtClean="0"/>
              <a:t>. Wayne State University</a:t>
            </a:r>
            <a:r>
              <a:rPr lang="en-US" dirty="0" smtClean="0"/>
              <a:t>.</a:t>
            </a:r>
          </a:p>
          <a:p>
            <a:r>
              <a:rPr lang="en-US" dirty="0" err="1" smtClean="0"/>
              <a:t>Babić</a:t>
            </a:r>
            <a:r>
              <a:rPr lang="en-US" dirty="0" smtClean="0"/>
              <a:t>, S. (2013, May). The influence of situational factors on accepting e-learning technology by university teachers. In </a:t>
            </a:r>
            <a:r>
              <a:rPr lang="en-US" i="1" dirty="0" smtClean="0"/>
              <a:t>2013 36th International Convention on Information and Communication Technology, Electronics and Microelectronics (MIPRO)</a:t>
            </a:r>
            <a:r>
              <a:rPr lang="en-US" dirty="0" smtClean="0"/>
              <a:t> (pp. 776-781). </a:t>
            </a:r>
            <a:r>
              <a:rPr lang="en-US" smtClean="0"/>
              <a:t>IEEE.</a:t>
            </a:r>
            <a:endParaRPr lang="en-US"/>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66</TotalTime>
  <Words>389</Words>
  <Application>Microsoft Office PowerPoint</Application>
  <PresentationFormat>On-screen Show (4:3)</PresentationFormat>
  <Paragraphs>18</Paragraphs>
  <Slides>5</Slides>
  <Notes>0</Notes>
  <HiddenSlides>0</HiddenSlides>
  <MMClips>0</MMClips>
  <ScaleCrop>false</ScaleCrop>
  <HeadingPairs>
    <vt:vector size="4" baseType="variant">
      <vt:variant>
        <vt:lpstr>Theme</vt:lpstr>
      </vt:variant>
      <vt:variant>
        <vt:i4>1</vt:i4>
      </vt:variant>
      <vt:variant>
        <vt:lpstr>Slide Titles</vt:lpstr>
      </vt:variant>
      <vt:variant>
        <vt:i4>5</vt:i4>
      </vt:variant>
    </vt:vector>
  </HeadingPairs>
  <TitlesOfParts>
    <vt:vector size="6" baseType="lpstr">
      <vt:lpstr>Office Theme</vt:lpstr>
      <vt:lpstr>Analyzing Important Situational Factors</vt:lpstr>
      <vt:lpstr>Analyzing Important Situational Factors</vt:lpstr>
      <vt:lpstr>Analyzing Important Situational Factors</vt:lpstr>
      <vt:lpstr>Analyzing Important Situational Factors</vt:lpstr>
      <vt:lpstr>References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Mn</dc:creator>
  <cp:lastModifiedBy>Mn</cp:lastModifiedBy>
  <cp:revision>61</cp:revision>
  <dcterms:created xsi:type="dcterms:W3CDTF">2021-06-20T18:50:07Z</dcterms:created>
  <dcterms:modified xsi:type="dcterms:W3CDTF">2021-06-20T21:49:30Z</dcterms:modified>
</cp:coreProperties>
</file>